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1"/>
  </p:notesMasterIdLst>
  <p:sldIdLst>
    <p:sldId id="256" r:id="rId2"/>
    <p:sldId id="264" r:id="rId3"/>
    <p:sldId id="260" r:id="rId4"/>
    <p:sldId id="262" r:id="rId5"/>
    <p:sldId id="263" r:id="rId6"/>
    <p:sldId id="268" r:id="rId7"/>
    <p:sldId id="269"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29843" autoAdjust="0"/>
  </p:normalViewPr>
  <p:slideViewPr>
    <p:cSldViewPr snapToGrid="0">
      <p:cViewPr varScale="1">
        <p:scale>
          <a:sx n="20" d="100"/>
          <a:sy n="20" d="100"/>
        </p:scale>
        <p:origin x="24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92E45-9535-4E18-997A-6722AD86F523}" type="datetimeFigureOut">
              <a:rPr lang="en-US" smtClean="0"/>
              <a:t>3/14/2021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1C3CE-466D-4F4B-91EE-0A883D7F66A4}" type="slidenum">
              <a:rPr lang="en-US" smtClean="0"/>
              <a:t>‹#›</a:t>
            </a:fld>
            <a:endParaRPr lang="en-US"/>
          </a:p>
        </p:txBody>
      </p:sp>
    </p:spTree>
    <p:extLst>
      <p:ext uri="{BB962C8B-B14F-4D97-AF65-F5344CB8AC3E}">
        <p14:creationId xmlns:p14="http://schemas.microsoft.com/office/powerpoint/2010/main" val="31516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Arthur</a:t>
            </a:r>
          </a:p>
          <a:p>
            <a:endParaRPr lang="en-US" b="1" u="sng" dirty="0" smtClean="0"/>
          </a:p>
          <a:p>
            <a:r>
              <a:rPr lang="en-US" dirty="0" smtClean="0"/>
              <a:t>Hello and welcome potential franchise</a:t>
            </a:r>
            <a:r>
              <a:rPr lang="en-US" baseline="0" dirty="0" smtClean="0"/>
              <a:t> owners and guests! This evening features our signature presentation: </a:t>
            </a:r>
            <a:r>
              <a:rPr lang="en-US" sz="1200" b="0" i="1" kern="1200" dirty="0" smtClean="0">
                <a:solidFill>
                  <a:schemeClr val="tx1"/>
                </a:solidFill>
                <a:effectLst/>
                <a:latin typeface="+mn-lt"/>
                <a:ea typeface="+mn-ea"/>
                <a:cs typeface="+mn-cs"/>
              </a:rPr>
              <a:t>Take Charge of Your Future: Own a Chipotle! </a:t>
            </a:r>
            <a:r>
              <a:rPr lang="en-US" sz="1200" b="0" i="0" kern="1200" dirty="0" smtClean="0">
                <a:solidFill>
                  <a:schemeClr val="tx1"/>
                </a:solidFill>
                <a:effectLst/>
                <a:latin typeface="+mn-lt"/>
                <a:ea typeface="+mn-ea"/>
                <a:cs typeface="+mn-cs"/>
              </a:rPr>
              <a:t>hosted</a:t>
            </a:r>
            <a:r>
              <a:rPr lang="en-US" sz="1200" b="0" i="0" kern="1200" baseline="0" dirty="0" smtClean="0">
                <a:solidFill>
                  <a:schemeClr val="tx1"/>
                </a:solidFill>
                <a:effectLst/>
                <a:latin typeface="+mn-lt"/>
                <a:ea typeface="+mn-ea"/>
                <a:cs typeface="+mn-cs"/>
              </a:rPr>
              <a:t> by our C</a:t>
            </a:r>
            <a:r>
              <a:rPr lang="en-US" sz="1200" b="0" i="0" kern="1200" dirty="0" smtClean="0">
                <a:solidFill>
                  <a:schemeClr val="tx1"/>
                </a:solidFill>
                <a:effectLst/>
                <a:latin typeface="+mn-lt"/>
                <a:ea typeface="+mn-ea"/>
                <a:cs typeface="+mn-cs"/>
              </a:rPr>
              <a:t>hipotle Mid-Atlantic &amp; Gulf Bay Sales and Development Team. We are excited</a:t>
            </a:r>
            <a:r>
              <a:rPr lang="en-US" sz="1200" b="0" i="0" kern="1200" baseline="0" dirty="0" smtClean="0">
                <a:solidFill>
                  <a:schemeClr val="tx1"/>
                </a:solidFill>
                <a:effectLst/>
                <a:latin typeface="+mn-lt"/>
                <a:ea typeface="+mn-ea"/>
                <a:cs typeface="+mn-cs"/>
              </a:rPr>
              <a:t> to have you with us this evening and congratulations on taking the first step towards a valuable investment of your time in your future!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1</a:t>
            </a:fld>
            <a:endParaRPr lang="en-US"/>
          </a:p>
        </p:txBody>
      </p:sp>
    </p:spTree>
    <p:extLst>
      <p:ext uri="{BB962C8B-B14F-4D97-AF65-F5344CB8AC3E}">
        <p14:creationId xmlns:p14="http://schemas.microsoft.com/office/powerpoint/2010/main" val="275629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Arthur</a:t>
            </a:r>
          </a:p>
          <a:p>
            <a:endParaRPr lang="en-US" b="1" u="sng" dirty="0" smtClean="0"/>
          </a:p>
          <a:p>
            <a:r>
              <a:rPr lang="en-US" sz="1200" b="0" i="0" kern="1200" dirty="0" smtClean="0">
                <a:solidFill>
                  <a:schemeClr val="tx1"/>
                </a:solidFill>
                <a:effectLst/>
                <a:latin typeface="+mn-lt"/>
                <a:ea typeface="+mn-ea"/>
                <a:cs typeface="+mn-cs"/>
              </a:rPr>
              <a:t>In this presentation, we'll discuss why now is a good time to invest in your future and become a Chipotle franchise owner. We’ll provide an overview of the company’s values and beliefs, explore the geographic distribution of Chipotle </a:t>
            </a:r>
          </a:p>
          <a:p>
            <a:r>
              <a:rPr lang="en-US" sz="1200" b="0" i="0" kern="1200" dirty="0" smtClean="0">
                <a:solidFill>
                  <a:schemeClr val="tx1"/>
                </a:solidFill>
                <a:effectLst/>
                <a:latin typeface="+mn-lt"/>
                <a:ea typeface="+mn-ea"/>
                <a:cs typeface="+mn-cs"/>
              </a:rPr>
              <a:t>restaurants locations in the United States and discuss the historical financial performance of the Chipotle chain. </a:t>
            </a:r>
          </a:p>
          <a:p>
            <a:r>
              <a:rPr lang="en-US" sz="1200" b="0" i="0" kern="1200" dirty="0" smtClean="0">
                <a:solidFill>
                  <a:schemeClr val="tx1"/>
                </a:solidFill>
                <a:effectLst/>
                <a:latin typeface="+mn-lt"/>
                <a:ea typeface="+mn-ea"/>
                <a:cs typeface="+mn-cs"/>
              </a:rPr>
              <a:t>We’ll then open the floor for questions and further discussion.</a:t>
            </a:r>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2</a:t>
            </a:fld>
            <a:endParaRPr lang="en-US"/>
          </a:p>
        </p:txBody>
      </p:sp>
    </p:spTree>
    <p:extLst>
      <p:ext uri="{BB962C8B-B14F-4D97-AF65-F5344CB8AC3E}">
        <p14:creationId xmlns:p14="http://schemas.microsoft.com/office/powerpoint/2010/main" val="204023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none" dirty="0" smtClean="0"/>
              <a:t>Mallory Kuba</a:t>
            </a:r>
          </a:p>
          <a:p>
            <a:endParaRPr lang="en-US" dirty="0" smtClean="0"/>
          </a:p>
          <a:p>
            <a:r>
              <a:rPr lang="en-US" dirty="0" smtClean="0"/>
              <a:t>Here at Chipotle HQ, we believe</a:t>
            </a:r>
            <a:r>
              <a:rPr lang="en-US" baseline="0" dirty="0" smtClean="0"/>
              <a:t> that food has the power to change the world.</a:t>
            </a:r>
          </a:p>
          <a:p>
            <a:endParaRPr lang="en-US" baseline="0" dirty="0" smtClean="0"/>
          </a:p>
          <a:p>
            <a:r>
              <a:rPr lang="en-US" sz="1200" b="0" i="0" kern="1200" dirty="0" smtClean="0">
                <a:solidFill>
                  <a:schemeClr val="tx1"/>
                </a:solidFill>
                <a:effectLst/>
                <a:latin typeface="+mn-lt"/>
                <a:ea typeface="+mn-ea"/>
                <a:cs typeface="+mn-cs"/>
              </a:rPr>
              <a:t>In fact, Chipotle was born of the radical belief that there is a connection between how food is raised and prepared, and how it tastes. Real is better. Better for You, Better for People, Better for Our Planet. It may be the hard way to do things, but it’s the right way.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3</a:t>
            </a:fld>
            <a:endParaRPr lang="en-US"/>
          </a:p>
        </p:txBody>
      </p:sp>
    </p:spTree>
    <p:extLst>
      <p:ext uri="{BB962C8B-B14F-4D97-AF65-F5344CB8AC3E}">
        <p14:creationId xmlns:p14="http://schemas.microsoft.com/office/powerpoint/2010/main" val="1533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1" u="none" kern="1200" dirty="0" smtClean="0">
                <a:solidFill>
                  <a:schemeClr val="tx1"/>
                </a:solidFill>
                <a:effectLst/>
                <a:latin typeface="+mn-lt"/>
                <a:ea typeface="+mn-ea"/>
                <a:cs typeface="+mn-cs"/>
              </a:rPr>
              <a:t>Mallory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We </a:t>
            </a:r>
            <a:r>
              <a:rPr lang="en-US" sz="1200" b="0" i="0" kern="1200" dirty="0" smtClean="0">
                <a:solidFill>
                  <a:schemeClr val="tx1"/>
                </a:solidFill>
                <a:effectLst/>
                <a:latin typeface="+mn-lt"/>
                <a:ea typeface="+mn-ea"/>
                <a:cs typeface="+mn-cs"/>
              </a:rPr>
              <a:t>do this </a:t>
            </a:r>
            <a:r>
              <a:rPr lang="en-US" sz="1200" b="0" i="0" kern="1200" dirty="0" smtClean="0">
                <a:solidFill>
                  <a:schemeClr val="tx1"/>
                </a:solidFill>
                <a:effectLst/>
                <a:latin typeface="+mn-lt"/>
                <a:ea typeface="+mn-ea"/>
                <a:cs typeface="+mn-cs"/>
              </a:rPr>
              <a:t>at Chipotle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a:t>
            </a:r>
            <a:r>
              <a:rPr lang="en-US" sz="1200" b="0" i="0" kern="1200" dirty="0" smtClean="0">
                <a:solidFill>
                  <a:schemeClr val="tx1"/>
                </a:solidFill>
                <a:effectLst/>
                <a:latin typeface="+mn-lt"/>
                <a:ea typeface="+mn-ea"/>
                <a:cs typeface="+mn-cs"/>
              </a:rPr>
              <a:t>committing to:</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No Artificial flavors, colors, or preservatives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No Microwaves, freezers or can openers.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No added hormones.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dirty="0" smtClean="0"/>
              <a:t>Only using </a:t>
            </a:r>
            <a:r>
              <a:rPr lang="en-US" dirty="0" smtClean="0"/>
              <a:t>53 ingredients that you can pronounce</a:t>
            </a:r>
            <a:r>
              <a:rPr lang="en-US" baseline="0" dirty="0" smtClean="0"/>
              <a:t> (</a:t>
            </a:r>
            <a:r>
              <a:rPr lang="en-US" sz="1200" b="0" i="0" kern="1200" dirty="0" smtClean="0">
                <a:solidFill>
                  <a:schemeClr val="tx1"/>
                </a:solidFill>
                <a:effectLst/>
                <a:latin typeface="+mn-lt"/>
                <a:ea typeface="+mn-ea"/>
                <a:cs typeface="+mn-cs"/>
              </a:rPr>
              <a:t>And the only ingredient that is hard to pronounce at Chipotle is “</a:t>
            </a:r>
            <a:r>
              <a:rPr lang="en-US" sz="1200" b="0" i="0" kern="1200" dirty="0" smtClean="0">
                <a:solidFill>
                  <a:schemeClr val="tx1"/>
                </a:solidFill>
                <a:effectLst/>
                <a:latin typeface="+mn-lt"/>
                <a:ea typeface="+mn-ea"/>
                <a:cs typeface="+mn-cs"/>
              </a:rPr>
              <a:t>Chipotle”)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In addition Chipotle</a:t>
            </a:r>
            <a:r>
              <a:rPr lang="en-US" sz="1200" b="0" i="0" kern="1200" baseline="0" dirty="0" smtClean="0">
                <a:solidFill>
                  <a:schemeClr val="tx1"/>
                </a:solidFill>
                <a:effectLst/>
                <a:latin typeface="+mn-lt"/>
                <a:ea typeface="+mn-ea"/>
                <a:cs typeface="+mn-cs"/>
              </a:rPr>
              <a:t> is o</a:t>
            </a:r>
            <a:r>
              <a:rPr lang="en-US" sz="1200" b="0" i="0" kern="1200" dirty="0" smtClean="0">
                <a:solidFill>
                  <a:schemeClr val="tx1"/>
                </a:solidFill>
                <a:effectLst/>
                <a:latin typeface="+mn-lt"/>
                <a:ea typeface="+mn-ea"/>
                <a:cs typeface="+mn-cs"/>
              </a:rPr>
              <a:t>ne </a:t>
            </a:r>
            <a:r>
              <a:rPr lang="en-US" sz="1200" b="0" i="0" kern="1200" dirty="0" smtClean="0">
                <a:solidFill>
                  <a:schemeClr val="tx1"/>
                </a:solidFill>
                <a:effectLst/>
                <a:latin typeface="+mn-lt"/>
                <a:ea typeface="+mn-ea"/>
                <a:cs typeface="+mn-cs"/>
              </a:rPr>
              <a:t>of the first national restaurant brands to commit to goals on local and organic </a:t>
            </a:r>
            <a:r>
              <a:rPr lang="en-US" sz="1200" b="0" i="0" kern="1200" dirty="0" smtClean="0">
                <a:solidFill>
                  <a:schemeClr val="tx1"/>
                </a:solidFill>
                <a:effectLst/>
                <a:latin typeface="+mn-lt"/>
                <a:ea typeface="+mn-ea"/>
                <a:cs typeface="+mn-cs"/>
              </a:rPr>
              <a:t>produc</a:t>
            </a:r>
            <a:r>
              <a:rPr lang="en-US" sz="1200" b="0" i="0" kern="1200" baseline="0" dirty="0" smtClean="0">
                <a:solidFill>
                  <a:schemeClr val="tx1"/>
                </a:solidFill>
                <a:effectLst/>
                <a:latin typeface="+mn-lt"/>
                <a:ea typeface="+mn-ea"/>
                <a:cs typeface="+mn-cs"/>
              </a:rPr>
              <a:t>e &amp; the f</a:t>
            </a:r>
            <a:r>
              <a:rPr lang="en-US" sz="1200" b="0" i="0" kern="1200" dirty="0" smtClean="0">
                <a:solidFill>
                  <a:schemeClr val="tx1"/>
                </a:solidFill>
                <a:effectLst/>
                <a:latin typeface="+mn-lt"/>
                <a:ea typeface="+mn-ea"/>
                <a:cs typeface="+mn-cs"/>
              </a:rPr>
              <a:t>irst </a:t>
            </a:r>
            <a:r>
              <a:rPr lang="en-US" sz="1200" b="0" i="0" kern="1200" dirty="0" smtClean="0">
                <a:solidFill>
                  <a:schemeClr val="tx1"/>
                </a:solidFill>
                <a:effectLst/>
                <a:latin typeface="+mn-lt"/>
                <a:ea typeface="+mn-ea"/>
                <a:cs typeface="+mn-cs"/>
              </a:rPr>
              <a:t>national restaurant brand to commit to using only responsibly raised meat with some of the highest animal welfare standards</a:t>
            </a:r>
            <a:r>
              <a:rPr lang="en-US" sz="1200" b="0" i="0" kern="1200" dirty="0" smtClean="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Taking </a:t>
            </a:r>
            <a:r>
              <a:rPr lang="en-US" sz="1200" b="0" i="0" kern="1200" dirty="0" smtClean="0">
                <a:solidFill>
                  <a:schemeClr val="tx1"/>
                </a:solidFill>
                <a:effectLst/>
                <a:latin typeface="+mn-lt"/>
                <a:ea typeface="+mn-ea"/>
                <a:cs typeface="+mn-cs"/>
              </a:rPr>
              <a:t>care</a:t>
            </a:r>
            <a:r>
              <a:rPr lang="en-US" sz="1200" b="0" i="0" kern="1200" baseline="0" dirty="0" smtClean="0">
                <a:solidFill>
                  <a:schemeClr val="tx1"/>
                </a:solidFill>
                <a:effectLst/>
                <a:latin typeface="+mn-lt"/>
                <a:ea typeface="+mn-ea"/>
                <a:cs typeface="+mn-cs"/>
              </a:rPr>
              <a:t> of our employees/treating our people right: </a:t>
            </a:r>
            <a:r>
              <a:rPr lang="en-US" sz="1200" b="0" i="0" kern="1200" dirty="0" smtClean="0">
                <a:solidFill>
                  <a:schemeClr val="tx1"/>
                </a:solidFill>
                <a:effectLst/>
                <a:latin typeface="+mn-lt"/>
                <a:ea typeface="+mn-ea"/>
                <a:cs typeface="+mn-cs"/>
              </a:rPr>
              <a:t>Supporting people who live our values with real culinary training, career opportunities and great benefits.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4</a:t>
            </a:fld>
            <a:endParaRPr lang="en-US"/>
          </a:p>
        </p:txBody>
      </p:sp>
    </p:spTree>
    <p:extLst>
      <p:ext uri="{BB962C8B-B14F-4D97-AF65-F5344CB8AC3E}">
        <p14:creationId xmlns:p14="http://schemas.microsoft.com/office/powerpoint/2010/main" val="201142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Mallory</a:t>
            </a:r>
          </a:p>
          <a:p>
            <a:endParaRPr lang="en-US" dirty="0" smtClean="0"/>
          </a:p>
          <a:p>
            <a:r>
              <a:rPr lang="en-US" dirty="0" smtClean="0"/>
              <a:t>We would</a:t>
            </a:r>
            <a:r>
              <a:rPr lang="en-US" baseline="0" dirty="0" smtClean="0"/>
              <a:t> also like to touch on as well that </a:t>
            </a:r>
            <a:r>
              <a:rPr lang="en-US" dirty="0" smtClean="0"/>
              <a:t>our organization has</a:t>
            </a:r>
            <a:r>
              <a:rPr lang="en-US" baseline="0" dirty="0" smtClean="0"/>
              <a:t> a huge focus on sustainability and monitoring our impact to the planet. We currently commit to diverting 50% of our waste from landfills during 2020. In 2018 we also began a pilot program recycling our used plastic gloves into waste bags that we use in 43% of our very own restaurants. </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5</a:t>
            </a:fld>
            <a:endParaRPr lang="en-US"/>
          </a:p>
        </p:txBody>
      </p:sp>
    </p:spTree>
    <p:extLst>
      <p:ext uri="{BB962C8B-B14F-4D97-AF65-F5344CB8AC3E}">
        <p14:creationId xmlns:p14="http://schemas.microsoft.com/office/powerpoint/2010/main" val="8507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Mallory</a:t>
            </a:r>
          </a:p>
          <a:p>
            <a:endParaRPr lang="en-US" dirty="0" smtClean="0"/>
          </a:p>
          <a:p>
            <a:r>
              <a:rPr lang="en-US" dirty="0" smtClean="0"/>
              <a:t>Now that you have</a:t>
            </a:r>
            <a:r>
              <a:rPr lang="en-US" baseline="0" dirty="0" smtClean="0"/>
              <a:t> some more insight on our company and what we stand for, we are going to provide you with some more information on our industry presence and our Company presence in the United States. </a:t>
            </a:r>
          </a:p>
          <a:p>
            <a:endParaRPr lang="en-US" baseline="0" dirty="0" smtClean="0"/>
          </a:p>
          <a:p>
            <a:r>
              <a:rPr lang="en-US" baseline="0" dirty="0" smtClean="0"/>
              <a:t>The overarching industry we classify Chipotle in is Fast Food Restaurants (noting that we also subset into the fast-casual dining as well). In the US, there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are 204,529 Fast Food Restaurants businesses as of 2021. As you can see from this map on the left, fast food restaurants have a huge presence in in the United States. Not only this, but this is a space that has been growing over the years (with an increase of 1.8% from 2020).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the increasing demand for fresh, tasty, and appealing </a:t>
            </a:r>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at affordable cost, the demand for </a:t>
            </a:r>
            <a:r>
              <a:rPr lang="en-US" sz="1200" b="1" i="0" kern="1200" dirty="0" smtClean="0">
                <a:solidFill>
                  <a:schemeClr val="tx1"/>
                </a:solidFill>
                <a:effectLst/>
                <a:latin typeface="+mn-lt"/>
                <a:ea typeface="+mn-ea"/>
                <a:cs typeface="+mn-cs"/>
              </a:rPr>
              <a:t>quick</a:t>
            </a:r>
            <a:r>
              <a:rPr lang="en-US" sz="1200" b="0" i="0" kern="1200" dirty="0" smtClean="0">
                <a:solidFill>
                  <a:schemeClr val="tx1"/>
                </a:solidFill>
                <a:effectLst/>
                <a:latin typeface="+mn-lt"/>
                <a:ea typeface="+mn-ea"/>
                <a:cs typeface="+mn-cs"/>
              </a:rPr>
              <a:t> service restaurants has</a:t>
            </a:r>
            <a:r>
              <a:rPr lang="en-US" sz="1200" b="0" i="0" kern="1200" baseline="0" dirty="0" smtClean="0">
                <a:solidFill>
                  <a:schemeClr val="tx1"/>
                </a:solidFill>
                <a:effectLst/>
                <a:latin typeface="+mn-lt"/>
                <a:ea typeface="+mn-ea"/>
                <a:cs typeface="+mn-cs"/>
              </a:rPr>
              <a:t> been </a:t>
            </a:r>
            <a:r>
              <a:rPr lang="en-US" sz="1200" b="0" i="0" kern="1200" dirty="0" smtClean="0">
                <a:solidFill>
                  <a:schemeClr val="tx1"/>
                </a:solidFill>
                <a:effectLst/>
                <a:latin typeface="+mn-lt"/>
                <a:ea typeface="+mn-ea"/>
                <a:cs typeface="+mn-cs"/>
              </a:rPr>
              <a:t>increasing. Moreover, retaining the healthy and natural ingredients along with maintaining the taste also boosts the </a:t>
            </a:r>
            <a:r>
              <a:rPr lang="en-US" sz="1200" b="1" i="0" kern="1200" dirty="0" smtClean="0">
                <a:solidFill>
                  <a:schemeClr val="tx1"/>
                </a:solidFill>
                <a:effectLst/>
                <a:latin typeface="+mn-lt"/>
                <a:ea typeface="+mn-ea"/>
                <a:cs typeface="+mn-cs"/>
              </a:rPr>
              <a:t>market growth</a:t>
            </a:r>
            <a:r>
              <a:rPr lang="en-US" sz="1200" b="0" i="0" kern="1200" dirty="0" smtClean="0">
                <a:solidFill>
                  <a:schemeClr val="tx1"/>
                </a:solidFill>
                <a:effectLst/>
                <a:latin typeface="+mn-lt"/>
                <a:ea typeface="+mn-ea"/>
                <a:cs typeface="+mn-cs"/>
              </a:rPr>
              <a:t>. And</a:t>
            </a:r>
            <a:r>
              <a:rPr lang="en-US" sz="1200" b="0" i="0" kern="1200" baseline="0" dirty="0" smtClean="0">
                <a:solidFill>
                  <a:schemeClr val="tx1"/>
                </a:solidFill>
                <a:effectLst/>
                <a:latin typeface="+mn-lt"/>
                <a:ea typeface="+mn-ea"/>
                <a:cs typeface="+mn-cs"/>
              </a:rPr>
              <a:t> this is </a:t>
            </a:r>
            <a:r>
              <a:rPr lang="en-US" sz="1200" b="0" i="0" kern="1200" baseline="0" dirty="0" err="1" smtClean="0">
                <a:solidFill>
                  <a:schemeClr val="tx1"/>
                </a:solidFill>
                <a:effectLst/>
                <a:latin typeface="+mn-lt"/>
                <a:ea typeface="+mn-ea"/>
                <a:cs typeface="+mn-cs"/>
              </a:rPr>
              <a:t>Chiptole’s</a:t>
            </a:r>
            <a:r>
              <a:rPr lang="en-US" sz="1200" b="0" i="0" kern="1200" baseline="0" dirty="0" smtClean="0">
                <a:solidFill>
                  <a:schemeClr val="tx1"/>
                </a:solidFill>
                <a:effectLst/>
                <a:latin typeface="+mn-lt"/>
                <a:ea typeface="+mn-ea"/>
                <a:cs typeface="+mn-cs"/>
              </a:rPr>
              <a:t> niche and specialty!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map on the right-hand side of this data displays Chipotle’s current presence across the United States and the opportunities for all of you potential franchise owners! </a:t>
            </a:r>
            <a:r>
              <a:rPr lang="en-US" sz="1200" b="0" i="0" kern="1200" dirty="0" smtClean="0">
                <a:solidFill>
                  <a:schemeClr val="tx1"/>
                </a:solidFill>
                <a:effectLst/>
                <a:latin typeface="+mn-lt"/>
                <a:ea typeface="+mn-ea"/>
                <a:cs typeface="+mn-cs"/>
              </a:rPr>
              <a:t>There are a total of 2,751 </a:t>
            </a:r>
            <a:r>
              <a:rPr lang="en-US" sz="1200" b="1" i="0" kern="1200" dirty="0" smtClean="0">
                <a:solidFill>
                  <a:schemeClr val="tx1"/>
                </a:solidFill>
                <a:effectLst/>
                <a:latin typeface="+mn-lt"/>
                <a:ea typeface="+mn-ea"/>
                <a:cs typeface="+mn-cs"/>
              </a:rPr>
              <a:t>Chipotle locations in United States</a:t>
            </a:r>
            <a:r>
              <a:rPr lang="en-US" sz="1200" b="0" i="0" kern="1200" dirty="0" smtClean="0">
                <a:solidFill>
                  <a:schemeClr val="tx1"/>
                </a:solidFill>
                <a:effectLst/>
                <a:latin typeface="+mn-lt"/>
                <a:ea typeface="+mn-ea"/>
                <a:cs typeface="+mn-cs"/>
              </a:rPr>
              <a:t> as of March 09, 2021. The state with the most number of </a:t>
            </a:r>
            <a:r>
              <a:rPr lang="en-US" sz="1200" b="1" i="0" kern="1200" dirty="0" smtClean="0">
                <a:solidFill>
                  <a:schemeClr val="tx1"/>
                </a:solidFill>
                <a:effectLst/>
                <a:latin typeface="+mn-lt"/>
                <a:ea typeface="+mn-ea"/>
                <a:cs typeface="+mn-cs"/>
              </a:rPr>
              <a:t>Chipotle locations</a:t>
            </a:r>
            <a:r>
              <a:rPr lang="en-US" sz="1200" b="0" i="0" kern="1200" dirty="0" smtClean="0">
                <a:solidFill>
                  <a:schemeClr val="tx1"/>
                </a:solidFill>
                <a:effectLst/>
                <a:latin typeface="+mn-lt"/>
                <a:ea typeface="+mn-ea"/>
                <a:cs typeface="+mn-cs"/>
              </a:rPr>
              <a:t> in the </a:t>
            </a:r>
            <a:r>
              <a:rPr lang="en-US" sz="1200" b="1" i="0" kern="1200" dirty="0" smtClean="0">
                <a:solidFill>
                  <a:schemeClr val="tx1"/>
                </a:solidFill>
                <a:effectLst/>
                <a:latin typeface="+mn-lt"/>
                <a:ea typeface="+mn-ea"/>
                <a:cs typeface="+mn-cs"/>
              </a:rPr>
              <a:t>US</a:t>
            </a:r>
            <a:r>
              <a:rPr lang="en-US" sz="1200" b="0" i="0" kern="1200" dirty="0" smtClean="0">
                <a:solidFill>
                  <a:schemeClr val="tx1"/>
                </a:solidFill>
                <a:effectLst/>
                <a:latin typeface="+mn-lt"/>
                <a:ea typeface="+mn-ea"/>
                <a:cs typeface="+mn-cs"/>
              </a:rPr>
              <a:t> is California with 429 </a:t>
            </a:r>
            <a:r>
              <a:rPr lang="en-US" sz="1200" b="1" i="0" kern="1200" dirty="0" smtClean="0">
                <a:solidFill>
                  <a:schemeClr val="tx1"/>
                </a:solidFill>
                <a:effectLst/>
                <a:latin typeface="+mn-lt"/>
                <a:ea typeface="+mn-ea"/>
                <a:cs typeface="+mn-cs"/>
              </a:rPr>
              <a:t>locations</a:t>
            </a:r>
            <a:r>
              <a:rPr lang="en-US" sz="1200" b="0" i="0" kern="1200" dirty="0" smtClean="0">
                <a:solidFill>
                  <a:schemeClr val="tx1"/>
                </a:solidFill>
                <a:effectLst/>
                <a:latin typeface="+mn-lt"/>
                <a:ea typeface="+mn-ea"/>
                <a:cs typeface="+mn-cs"/>
              </a:rPr>
              <a:t>, which is 15% of all </a:t>
            </a:r>
            <a:r>
              <a:rPr lang="en-US" sz="1200" b="1" i="0" kern="1200" dirty="0" smtClean="0">
                <a:solidFill>
                  <a:schemeClr val="tx1"/>
                </a:solidFill>
                <a:effectLst/>
                <a:latin typeface="+mn-lt"/>
                <a:ea typeface="+mn-ea"/>
                <a:cs typeface="+mn-cs"/>
              </a:rPr>
              <a:t>Chipotle locations in America</a:t>
            </a:r>
            <a:r>
              <a:rPr lang="en-US" sz="1200" b="0" i="0" kern="1200" dirty="0" smtClean="0">
                <a:solidFill>
                  <a:schemeClr val="tx1"/>
                </a:solidFill>
                <a:effectLst/>
                <a:latin typeface="+mn-lt"/>
                <a:ea typeface="+mn-ea"/>
                <a:cs typeface="+mn-cs"/>
              </a:rPr>
              <a:t>. Our data is displayed on this map is from seven</a:t>
            </a:r>
            <a:r>
              <a:rPr lang="en-US" sz="1200" b="0" i="0" kern="1200" baseline="0" dirty="0" smtClean="0">
                <a:solidFill>
                  <a:schemeClr val="tx1"/>
                </a:solidFill>
                <a:effectLst/>
                <a:latin typeface="+mn-lt"/>
                <a:ea typeface="+mn-ea"/>
                <a:cs typeface="+mn-cs"/>
              </a:rPr>
              <a:t> months ago in August 2021. As you can see, we have so much opportunity for expansion and are excited to continue to share our mission across the US!</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6</a:t>
            </a:fld>
            <a:endParaRPr lang="en-US"/>
          </a:p>
        </p:txBody>
      </p:sp>
    </p:spTree>
    <p:extLst>
      <p:ext uri="{BB962C8B-B14F-4D97-AF65-F5344CB8AC3E}">
        <p14:creationId xmlns:p14="http://schemas.microsoft.com/office/powerpoint/2010/main" val="325128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smtClean="0"/>
              <a:t>Tif</a:t>
            </a:r>
            <a:endParaRPr lang="en-US" b="1" u="sng" dirty="0" smtClean="0"/>
          </a:p>
          <a:p>
            <a:r>
              <a:rPr lang="en-US" sz="1200" b="0" i="0" kern="1200" dirty="0" smtClean="0">
                <a:solidFill>
                  <a:schemeClr val="tx1"/>
                </a:solidFill>
                <a:effectLst/>
                <a:latin typeface="+mn-lt"/>
                <a:ea typeface="+mn-ea"/>
                <a:cs typeface="+mn-cs"/>
              </a:rPr>
              <a:t>·        Despite impact of COVID-19 the total revenue for 2020 was $6.0 billion, an increase of 7.1% from 2019. The increase in total revenue was driven by a 1.8% increase in comparable restaurant sales and new restaurant openings.</a:t>
            </a:r>
            <a:r>
              <a:rPr lang="en-US" dirty="0" smtClean="0"/>
              <a:t/>
            </a:r>
            <a:br>
              <a:rPr lang="en-US" dirty="0" smtClean="0"/>
            </a:br>
            <a:r>
              <a:rPr lang="en-US" sz="1200" b="0" i="0" kern="1200" dirty="0" smtClean="0">
                <a:solidFill>
                  <a:schemeClr val="tx1"/>
                </a:solidFill>
                <a:effectLst/>
                <a:latin typeface="+mn-lt"/>
                <a:ea typeface="+mn-ea"/>
                <a:cs typeface="+mn-cs"/>
              </a:rPr>
              <a:t>·        In 2020 we opened 161 new restaurants during the year.</a:t>
            </a:r>
            <a:r>
              <a:rPr lang="en-US" dirty="0" smtClean="0"/>
              <a:t/>
            </a:r>
            <a:br>
              <a:rPr lang="en-US" dirty="0" smtClean="0"/>
            </a:br>
            <a:r>
              <a:rPr lang="en-US" sz="1200" b="0" i="0" kern="1200" dirty="0" smtClean="0">
                <a:solidFill>
                  <a:schemeClr val="tx1"/>
                </a:solidFill>
                <a:effectLst/>
                <a:latin typeface="+mn-lt"/>
                <a:ea typeface="+mn-ea"/>
                <a:cs typeface="+mn-cs"/>
              </a:rPr>
              <a:t>·        Digital sales grew 174.1% year over year to $2.8 billion and represented 46.2% of sales. About half of the digital sales were via delivery, benefiting from our expanded partnerships.</a:t>
            </a:r>
            <a:r>
              <a:rPr lang="en-US" dirty="0" smtClean="0"/>
              <a:t/>
            </a:r>
            <a:br>
              <a:rPr lang="en-US" dirty="0" smtClean="0"/>
            </a:br>
            <a:r>
              <a:rPr lang="en-US" sz="1200" b="0" i="0" kern="1200" dirty="0" smtClean="0">
                <a:solidFill>
                  <a:schemeClr val="tx1"/>
                </a:solidFill>
                <a:effectLst/>
                <a:latin typeface="+mn-lt"/>
                <a:ea typeface="+mn-ea"/>
                <a:cs typeface="+mn-cs"/>
              </a:rPr>
              <a:t>·        You heard it right. We are growing and we are bringing are partnerships with us.</a:t>
            </a:r>
            <a:r>
              <a:rPr lang="en-US" dirty="0" smtClean="0"/>
              <a:t/>
            </a:r>
            <a:br>
              <a:rPr lang="en-US" dirty="0" smtClean="0"/>
            </a:br>
            <a:r>
              <a:rPr lang="en-US" sz="1200" b="0" i="0" kern="1200" dirty="0" smtClean="0">
                <a:solidFill>
                  <a:schemeClr val="tx1"/>
                </a:solidFill>
                <a:effectLst/>
                <a:latin typeface="+mn-lt"/>
                <a:ea typeface="+mn-ea"/>
                <a:cs typeface="+mn-cs"/>
              </a:rPr>
              <a:t>·        Chipotle is committed to making its food more accessible to everyone while continuing to be a brand with a demonstrated purpose as it leads the way in digital, technology and sustainable business practices.</a:t>
            </a:r>
            <a:r>
              <a:rPr lang="en-US" dirty="0" smtClean="0"/>
              <a:t/>
            </a:r>
            <a:br>
              <a:rPr lang="en-US" dirty="0" smtClean="0"/>
            </a:br>
            <a:r>
              <a:rPr lang="en-US" sz="1200" b="0" i="0" kern="1200" dirty="0" smtClean="0">
                <a:solidFill>
                  <a:schemeClr val="tx1"/>
                </a:solidFill>
                <a:effectLst/>
                <a:latin typeface="+mn-lt"/>
                <a:ea typeface="+mn-ea"/>
                <a:cs typeface="+mn-cs"/>
              </a:rPr>
              <a:t>·        As Investor we know the bottom line is extremely import to you. As you can see it one of the many important things to us. Year over Year we have crush the year before.</a:t>
            </a:r>
            <a:endParaRPr lang="en-US" dirty="0" smtClean="0"/>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7</a:t>
            </a:fld>
            <a:endParaRPr lang="en-US"/>
          </a:p>
        </p:txBody>
      </p:sp>
    </p:spTree>
    <p:extLst>
      <p:ext uri="{BB962C8B-B14F-4D97-AF65-F5344CB8AC3E}">
        <p14:creationId xmlns:p14="http://schemas.microsoft.com/office/powerpoint/2010/main" val="1634288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Mel</a:t>
            </a:r>
          </a:p>
          <a:p>
            <a:r>
              <a:rPr lang="en-US" dirty="0" smtClean="0"/>
              <a:t>CONCLUSION </a:t>
            </a:r>
            <a:r>
              <a:rPr lang="en-US" dirty="0" smtClean="0"/>
              <a:t>SLIDE</a:t>
            </a:r>
            <a:endParaRPr lang="en-US" dirty="0" smtClean="0"/>
          </a:p>
          <a:p>
            <a:r>
              <a:rPr lang="en-US" dirty="0" smtClean="0"/>
              <a:t>“Real Ingredients. Real Purpose.</a:t>
            </a:r>
            <a:r>
              <a:rPr lang="en-US" baseline="0" dirty="0" smtClean="0"/>
              <a:t> Real Flavor. In today’s presentation you heard from us about our company’s values and beliefs, learned about our geographical footprint of Chipotle restaurants locations in the United States and learned about the historical financial performance of the Chipotle chain. So I leave you with one last question: W</a:t>
            </a:r>
            <a:r>
              <a:rPr lang="en-US" sz="1200" b="0" i="0" kern="1200" dirty="0" smtClean="0">
                <a:solidFill>
                  <a:schemeClr val="tx1"/>
                </a:solidFill>
                <a:effectLst/>
                <a:latin typeface="+mn-lt"/>
                <a:ea typeface="+mn-ea"/>
                <a:cs typeface="+mn-cs"/>
              </a:rPr>
              <a:t>hat’s stopping you? Take Charge of Your Future</a:t>
            </a:r>
            <a:r>
              <a:rPr lang="en-US" sz="1200" b="0" i="0" kern="1200" baseline="0" dirty="0" smtClean="0">
                <a:solidFill>
                  <a:schemeClr val="tx1"/>
                </a:solidFill>
                <a:effectLst/>
                <a:latin typeface="+mn-lt"/>
                <a:ea typeface="+mn-ea"/>
                <a:cs typeface="+mn-cs"/>
              </a:rPr>
              <a:t> and o</a:t>
            </a:r>
            <a:r>
              <a:rPr lang="en-US" sz="1200" b="0" i="0" kern="1200" dirty="0" smtClean="0">
                <a:solidFill>
                  <a:schemeClr val="tx1"/>
                </a:solidFill>
                <a:effectLst/>
                <a:latin typeface="+mn-lt"/>
                <a:ea typeface="+mn-ea"/>
                <a:cs typeface="+mn-cs"/>
              </a:rPr>
              <a:t>wn a Chipotle today!”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8</a:t>
            </a:fld>
            <a:endParaRPr lang="en-US"/>
          </a:p>
        </p:txBody>
      </p:sp>
    </p:spTree>
    <p:extLst>
      <p:ext uri="{BB962C8B-B14F-4D97-AF65-F5344CB8AC3E}">
        <p14:creationId xmlns:p14="http://schemas.microsoft.com/office/powerpoint/2010/main" val="229286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Everyone</a:t>
            </a:r>
            <a:endParaRPr lang="en-US" b="1" u="sng" dirty="0"/>
          </a:p>
        </p:txBody>
      </p:sp>
      <p:sp>
        <p:nvSpPr>
          <p:cNvPr id="4" name="Slide Number Placeholder 3"/>
          <p:cNvSpPr>
            <a:spLocks noGrp="1"/>
          </p:cNvSpPr>
          <p:nvPr>
            <p:ph type="sldNum" sz="quarter" idx="10"/>
          </p:nvPr>
        </p:nvSpPr>
        <p:spPr/>
        <p:txBody>
          <a:bodyPr/>
          <a:lstStyle/>
          <a:p>
            <a:fld id="{39F1C3CE-466D-4F4B-91EE-0A883D7F66A4}" type="slidenum">
              <a:rPr lang="en-US" smtClean="0"/>
              <a:t>9</a:t>
            </a:fld>
            <a:endParaRPr lang="en-US"/>
          </a:p>
        </p:txBody>
      </p:sp>
    </p:spTree>
    <p:extLst>
      <p:ext uri="{BB962C8B-B14F-4D97-AF65-F5344CB8AC3E}">
        <p14:creationId xmlns:p14="http://schemas.microsoft.com/office/powerpoint/2010/main" val="107617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02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343759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341972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105082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ABCAF2-864F-4D5A-8EB8-5FE51855844E}" type="datetimeFigureOut">
              <a:rPr lang="en-US" smtClean="0"/>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2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ABCAF2-864F-4D5A-8EB8-5FE51855844E}" type="datetimeFigureOut">
              <a:rPr lang="en-US" smtClean="0"/>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27876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ABCAF2-864F-4D5A-8EB8-5FE51855844E}" type="datetimeFigureOut">
              <a:rPr lang="en-US" smtClean="0"/>
              <a:t>3/14/2021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428328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ABCAF2-864F-4D5A-8EB8-5FE51855844E}" type="datetimeFigureOut">
              <a:rPr lang="en-US" smtClean="0"/>
              <a:t>3/14/2021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29378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ABCAF2-864F-4D5A-8EB8-5FE51855844E}" type="datetimeFigureOut">
              <a:rPr lang="en-US" smtClean="0"/>
              <a:t>3/14/2021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89656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ABCAF2-864F-4D5A-8EB8-5FE51855844E}" type="datetimeFigureOut">
              <a:rPr lang="en-US" smtClean="0"/>
              <a:t>3/14/2021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CC848E-432B-4869-8480-0BF11CC4C8F0}" type="slidenum">
              <a:rPr lang="en-US" smtClean="0"/>
              <a:t>‹#›</a:t>
            </a:fld>
            <a:endParaRPr lang="en-US"/>
          </a:p>
        </p:txBody>
      </p:sp>
    </p:spTree>
    <p:extLst>
      <p:ext uri="{BB962C8B-B14F-4D97-AF65-F5344CB8AC3E}">
        <p14:creationId xmlns:p14="http://schemas.microsoft.com/office/powerpoint/2010/main" val="337571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ABCAF2-864F-4D5A-8EB8-5FE51855844E}" type="datetimeFigureOut">
              <a:rPr lang="en-US" smtClean="0"/>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9095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ABCAF2-864F-4D5A-8EB8-5FE51855844E}" type="datetimeFigureOut">
              <a:rPr lang="en-US" smtClean="0"/>
              <a:t>3/14/2021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CC848E-432B-4869-8480-0BF11CC4C8F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8538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Melissa, Arthur, tiffany, Alvin, Mallory </a:t>
            </a:r>
            <a:endParaRPr lang="en-US" dirty="0"/>
          </a:p>
        </p:txBody>
      </p:sp>
      <p:pic>
        <p:nvPicPr>
          <p:cNvPr id="1028" name="Picture 4" descr="Clip Art Chipotle Logo - Chipotle Mexican Grill , Free Transparent Clipart  - Clipart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994" y="1307958"/>
            <a:ext cx="8572500"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93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9"/>
            <a:ext cx="3200400" cy="1086659"/>
          </a:xfrm>
        </p:spPr>
        <p:txBody>
          <a:bodyPr>
            <a:normAutofit/>
          </a:bodyPr>
          <a:lstStyle/>
          <a:p>
            <a:r>
              <a:rPr lang="en-US" sz="4800" b="1" dirty="0" smtClean="0"/>
              <a:t>Agenda</a:t>
            </a:r>
            <a:endParaRPr lang="en-US" sz="4800" b="1" dirty="0"/>
          </a:p>
        </p:txBody>
      </p:sp>
      <p:pic>
        <p:nvPicPr>
          <p:cNvPr id="8" name="Content Placeholder 7"/>
          <p:cNvPicPr>
            <a:picLocks noGrp="1" noChangeAspect="1"/>
          </p:cNvPicPr>
          <p:nvPr>
            <p:ph idx="1"/>
          </p:nvPr>
        </p:nvPicPr>
        <p:blipFill>
          <a:blip r:embed="rId3"/>
          <a:stretch>
            <a:fillRect/>
          </a:stretch>
        </p:blipFill>
        <p:spPr>
          <a:xfrm>
            <a:off x="4856018" y="1751584"/>
            <a:ext cx="6492875" cy="4330747"/>
          </a:xfrm>
          <a:prstGeom prst="rect">
            <a:avLst/>
          </a:prstGeom>
        </p:spPr>
      </p:pic>
      <p:sp>
        <p:nvSpPr>
          <p:cNvPr id="4" name="Text Placeholder 3"/>
          <p:cNvSpPr>
            <a:spLocks noGrp="1"/>
          </p:cNvSpPr>
          <p:nvPr>
            <p:ph type="body" sz="half" idx="2"/>
          </p:nvPr>
        </p:nvSpPr>
        <p:spPr>
          <a:xfrm>
            <a:off x="457200" y="1967345"/>
            <a:ext cx="3200400" cy="4337859"/>
          </a:xfrm>
        </p:spPr>
        <p:txBody>
          <a:bodyPr>
            <a:normAutofit/>
          </a:bodyPr>
          <a:lstStyle/>
          <a:p>
            <a:pPr>
              <a:buFont typeface="Arial" panose="020B0604020202020204" pitchFamily="34" charset="0"/>
              <a:buChar char="•"/>
            </a:pPr>
            <a:r>
              <a:rPr lang="en-US" sz="2000" b="1" dirty="0" smtClean="0"/>
              <a:t> Overview</a:t>
            </a:r>
            <a:r>
              <a:rPr lang="en-US" sz="2000" b="1" dirty="0"/>
              <a:t>: </a:t>
            </a:r>
            <a:r>
              <a:rPr lang="en-US" sz="2000" b="1" i="1" dirty="0"/>
              <a:t>Chipotle: Cultivating a Better World</a:t>
            </a:r>
          </a:p>
          <a:p>
            <a:pPr>
              <a:buFont typeface="Arial" panose="020B0604020202020204" pitchFamily="34" charset="0"/>
              <a:buChar char="•"/>
            </a:pPr>
            <a:r>
              <a:rPr lang="en-US" sz="2000" b="1" dirty="0" smtClean="0"/>
              <a:t> Current </a:t>
            </a:r>
            <a:r>
              <a:rPr lang="en-US" sz="2000" b="1" dirty="0"/>
              <a:t>Chipotle Presence</a:t>
            </a:r>
          </a:p>
          <a:p>
            <a:pPr lvl="1">
              <a:buFont typeface="Arial" panose="020B0604020202020204" pitchFamily="34" charset="0"/>
              <a:buChar char="•"/>
            </a:pPr>
            <a:r>
              <a:rPr lang="en-US" sz="1800" b="1" i="1" dirty="0" smtClean="0"/>
              <a:t> Chipotle </a:t>
            </a:r>
            <a:r>
              <a:rPr lang="en-US" sz="1800" b="1" i="1" dirty="0"/>
              <a:t>location data</a:t>
            </a:r>
          </a:p>
          <a:p>
            <a:pPr lvl="1">
              <a:buFont typeface="Arial" panose="020B0604020202020204" pitchFamily="34" charset="0"/>
              <a:buChar char="•"/>
            </a:pPr>
            <a:r>
              <a:rPr lang="en-US" sz="1800" b="1" i="1" dirty="0" smtClean="0"/>
              <a:t> Fast </a:t>
            </a:r>
            <a:r>
              <a:rPr lang="en-US" sz="1800" b="1" i="1" dirty="0"/>
              <a:t>food restaurant data</a:t>
            </a:r>
          </a:p>
          <a:p>
            <a:pPr>
              <a:buFont typeface="Arial" panose="020B0604020202020204" pitchFamily="34" charset="0"/>
              <a:buChar char="•"/>
            </a:pPr>
            <a:r>
              <a:rPr lang="en-US" sz="2000" b="1" dirty="0" smtClean="0"/>
              <a:t> Chipotle </a:t>
            </a:r>
            <a:r>
              <a:rPr lang="en-US" sz="2000" b="1" dirty="0"/>
              <a:t>Financial Performance</a:t>
            </a:r>
          </a:p>
          <a:p>
            <a:pPr lvl="1">
              <a:buFont typeface="Arial" panose="020B0604020202020204" pitchFamily="34" charset="0"/>
              <a:buChar char="•"/>
            </a:pPr>
            <a:r>
              <a:rPr lang="en-US" sz="1800" b="1" i="1" dirty="0" smtClean="0"/>
              <a:t> Chipotle </a:t>
            </a:r>
            <a:r>
              <a:rPr lang="en-US" sz="1800" b="1" i="1" dirty="0"/>
              <a:t>Stock Data</a:t>
            </a:r>
          </a:p>
          <a:p>
            <a:pPr>
              <a:buFont typeface="Arial" panose="020B0604020202020204" pitchFamily="34" charset="0"/>
              <a:buChar char="•"/>
            </a:pPr>
            <a:r>
              <a:rPr lang="en-US" sz="2000" b="1" dirty="0" smtClean="0"/>
              <a:t> Call </a:t>
            </a:r>
            <a:r>
              <a:rPr lang="en-US" sz="2000" b="1" dirty="0"/>
              <a:t>to Action</a:t>
            </a:r>
          </a:p>
          <a:p>
            <a:endParaRPr lang="en-US" sz="2000" b="1" dirty="0"/>
          </a:p>
        </p:txBody>
      </p:sp>
      <p:pic>
        <p:nvPicPr>
          <p:cNvPr id="9" name="Picture 4" descr="Clip Art Chipotle Logo - Chipotle Mexican Grill , Free Transparent Clipart  - Clipart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04" y="325107"/>
            <a:ext cx="4536497" cy="142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29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576123" y="505386"/>
            <a:ext cx="11039754" cy="5411802"/>
          </a:xfrm>
          <a:prstGeom prst="rect">
            <a:avLst/>
          </a:prstGeom>
        </p:spPr>
      </p:pic>
    </p:spTree>
    <p:extLst>
      <p:ext uri="{BB962C8B-B14F-4D97-AF65-F5344CB8AC3E}">
        <p14:creationId xmlns:p14="http://schemas.microsoft.com/office/powerpoint/2010/main" val="802548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26440" y="871572"/>
            <a:ext cx="11539121" cy="4656137"/>
          </a:xfrm>
          <a:prstGeom prst="rect">
            <a:avLst/>
          </a:prstGeom>
        </p:spPr>
      </p:pic>
    </p:spTree>
    <p:extLst>
      <p:ext uri="{BB962C8B-B14F-4D97-AF65-F5344CB8AC3E}">
        <p14:creationId xmlns:p14="http://schemas.microsoft.com/office/powerpoint/2010/main" val="3981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18474" y="873806"/>
            <a:ext cx="11506731" cy="4772251"/>
          </a:xfrm>
          <a:prstGeom prst="rect">
            <a:avLst/>
          </a:prstGeom>
        </p:spPr>
      </p:pic>
      <p:pic>
        <p:nvPicPr>
          <p:cNvPr id="5" name="Picture 4"/>
          <p:cNvPicPr>
            <a:picLocks noChangeAspect="1"/>
          </p:cNvPicPr>
          <p:nvPr/>
        </p:nvPicPr>
        <p:blipFill rotWithShape="1">
          <a:blip r:embed="rId4"/>
          <a:srcRect r="2661"/>
          <a:stretch/>
        </p:blipFill>
        <p:spPr>
          <a:xfrm>
            <a:off x="1" y="760561"/>
            <a:ext cx="12192000" cy="4916780"/>
          </a:xfrm>
          <a:prstGeom prst="rect">
            <a:avLst/>
          </a:prstGeom>
        </p:spPr>
      </p:pic>
    </p:spTree>
    <p:extLst>
      <p:ext uri="{BB962C8B-B14F-4D97-AF65-F5344CB8AC3E}">
        <p14:creationId xmlns:p14="http://schemas.microsoft.com/office/powerpoint/2010/main" val="2962876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Chipotle Presence</a:t>
            </a:r>
            <a:endParaRPr lang="en-US" dirty="0"/>
          </a:p>
        </p:txBody>
      </p:sp>
      <p:sp>
        <p:nvSpPr>
          <p:cNvPr id="3" name="Text Placeholder 2"/>
          <p:cNvSpPr>
            <a:spLocks noGrp="1"/>
          </p:cNvSpPr>
          <p:nvPr>
            <p:ph type="body" idx="1"/>
          </p:nvPr>
        </p:nvSpPr>
        <p:spPr/>
        <p:txBody>
          <a:bodyPr/>
          <a:lstStyle/>
          <a:p>
            <a:r>
              <a:rPr lang="en-US" dirty="0" smtClean="0"/>
              <a:t>Fast food restaurants - us</a:t>
            </a:r>
            <a:endParaRPr lang="en-US" dirty="0"/>
          </a:p>
        </p:txBody>
      </p:sp>
      <p:pic>
        <p:nvPicPr>
          <p:cNvPr id="7" name="Content Placeholder 6"/>
          <p:cNvPicPr>
            <a:picLocks noGrp="1" noChangeAspect="1"/>
          </p:cNvPicPr>
          <p:nvPr>
            <p:ph sz="half" idx="2"/>
          </p:nvPr>
        </p:nvPicPr>
        <p:blipFill>
          <a:blip r:embed="rId3"/>
          <a:stretch>
            <a:fillRect/>
          </a:stretch>
        </p:blipFill>
        <p:spPr>
          <a:xfrm>
            <a:off x="934293" y="2691026"/>
            <a:ext cx="5100747" cy="2617500"/>
          </a:xfrm>
          <a:prstGeom prst="rect">
            <a:avLst/>
          </a:prstGeom>
        </p:spPr>
      </p:pic>
      <p:sp>
        <p:nvSpPr>
          <p:cNvPr id="5" name="Text Placeholder 4"/>
          <p:cNvSpPr>
            <a:spLocks noGrp="1"/>
          </p:cNvSpPr>
          <p:nvPr>
            <p:ph type="body" sz="quarter" idx="3"/>
          </p:nvPr>
        </p:nvSpPr>
        <p:spPr/>
        <p:txBody>
          <a:bodyPr/>
          <a:lstStyle/>
          <a:p>
            <a:r>
              <a:rPr lang="en-US" dirty="0" smtClean="0"/>
              <a:t>Chipotle locations - us</a:t>
            </a:r>
            <a:endParaRPr lang="en-US" dirty="0"/>
          </a:p>
        </p:txBody>
      </p:sp>
      <p:pic>
        <p:nvPicPr>
          <p:cNvPr id="8" name="Content Placeholder 7"/>
          <p:cNvPicPr>
            <a:picLocks noGrp="1" noChangeAspect="1"/>
          </p:cNvPicPr>
          <p:nvPr>
            <p:ph sz="quarter" idx="4"/>
          </p:nvPr>
        </p:nvPicPr>
        <p:blipFill>
          <a:blip r:embed="rId4"/>
          <a:stretch>
            <a:fillRect/>
          </a:stretch>
        </p:blipFill>
        <p:spPr>
          <a:xfrm>
            <a:off x="6355190" y="2691026"/>
            <a:ext cx="4937125" cy="2617500"/>
          </a:xfrm>
          <a:prstGeom prst="rect">
            <a:avLst/>
          </a:prstGeom>
        </p:spPr>
      </p:pic>
    </p:spTree>
    <p:extLst>
      <p:ext uri="{BB962C8B-B14F-4D97-AF65-F5344CB8AC3E}">
        <p14:creationId xmlns:p14="http://schemas.microsoft.com/office/powerpoint/2010/main" val="407762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Chipotle Financial Performance</a:t>
            </a:r>
            <a:endParaRPr lang="en-US" dirty="0"/>
          </a:p>
        </p:txBody>
      </p:sp>
      <p:pic>
        <p:nvPicPr>
          <p:cNvPr id="5" name="Content Placeholder 4"/>
          <p:cNvPicPr>
            <a:picLocks noGrp="1" noChangeAspect="1"/>
          </p:cNvPicPr>
          <p:nvPr>
            <p:ph sz="half" idx="1"/>
          </p:nvPr>
        </p:nvPicPr>
        <p:blipFill>
          <a:blip r:embed="rId3"/>
          <a:stretch>
            <a:fillRect/>
          </a:stretch>
        </p:blipFill>
        <p:spPr>
          <a:xfrm>
            <a:off x="1149045" y="2043908"/>
            <a:ext cx="4834547" cy="3627434"/>
          </a:xfrm>
          <a:prstGeom prst="rect">
            <a:avLst/>
          </a:prstGeom>
        </p:spPr>
      </p:pic>
      <p:pic>
        <p:nvPicPr>
          <p:cNvPr id="6" name="Content Placeholder 5"/>
          <p:cNvPicPr>
            <a:picLocks noGrp="1" noChangeAspect="1"/>
          </p:cNvPicPr>
          <p:nvPr>
            <p:ph sz="half" idx="2"/>
          </p:nvPr>
        </p:nvPicPr>
        <p:blipFill>
          <a:blip r:embed="rId4"/>
          <a:stretch>
            <a:fillRect/>
          </a:stretch>
        </p:blipFill>
        <p:spPr>
          <a:xfrm>
            <a:off x="6266478" y="2043908"/>
            <a:ext cx="4840644" cy="3627434"/>
          </a:xfrm>
          <a:prstGeom prst="rect">
            <a:avLst/>
          </a:prstGeom>
        </p:spPr>
      </p:pic>
    </p:spTree>
    <p:extLst>
      <p:ext uri="{BB962C8B-B14F-4D97-AF65-F5344CB8AC3E}">
        <p14:creationId xmlns:p14="http://schemas.microsoft.com/office/powerpoint/2010/main" val="1473933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82434" y="703779"/>
            <a:ext cx="6627132" cy="5248438"/>
          </a:xfrm>
          <a:prstGeom prst="rect">
            <a:avLst/>
          </a:prstGeom>
        </p:spPr>
      </p:pic>
    </p:spTree>
    <p:extLst>
      <p:ext uri="{BB962C8B-B14F-4D97-AF65-F5344CB8AC3E}">
        <p14:creationId xmlns:p14="http://schemas.microsoft.com/office/powerpoint/2010/main" val="2347378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47863" y="818697"/>
            <a:ext cx="8296275" cy="1504950"/>
          </a:xfrm>
          <a:prstGeom prst="rect">
            <a:avLst/>
          </a:prstGeom>
        </p:spPr>
      </p:pic>
      <p:pic>
        <p:nvPicPr>
          <p:cNvPr id="3" name="Content Placeholder 8"/>
          <p:cNvPicPr>
            <a:picLocks noChangeAspect="1"/>
          </p:cNvPicPr>
          <p:nvPr/>
        </p:nvPicPr>
        <p:blipFill>
          <a:blip r:embed="rId4"/>
          <a:stretch>
            <a:fillRect/>
          </a:stretch>
        </p:blipFill>
        <p:spPr>
          <a:xfrm>
            <a:off x="3266001" y="2648689"/>
            <a:ext cx="5659998" cy="3183748"/>
          </a:xfrm>
          <a:prstGeom prst="rect">
            <a:avLst/>
          </a:prstGeom>
        </p:spPr>
      </p:pic>
    </p:spTree>
    <p:extLst>
      <p:ext uri="{BB962C8B-B14F-4D97-AF65-F5344CB8AC3E}">
        <p14:creationId xmlns:p14="http://schemas.microsoft.com/office/powerpoint/2010/main" val="623839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293</TotalTime>
  <Words>590</Words>
  <Application>Microsoft Office PowerPoint</Application>
  <PresentationFormat>Widescreen</PresentationFormat>
  <Paragraphs>65</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Retrospect</vt:lpstr>
      <vt:lpstr>PowerPoint Presentation</vt:lpstr>
      <vt:lpstr>Agenda</vt:lpstr>
      <vt:lpstr>PowerPoint Presentation</vt:lpstr>
      <vt:lpstr>PowerPoint Presentation</vt:lpstr>
      <vt:lpstr>PowerPoint Presentation</vt:lpstr>
      <vt:lpstr>Chipotle Presence</vt:lpstr>
      <vt:lpstr>Chipotle Financial Performance</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Mallory Kuba</dc:creator>
  <cp:lastModifiedBy>Mallory Kuba</cp:lastModifiedBy>
  <cp:revision>28</cp:revision>
  <dcterms:created xsi:type="dcterms:W3CDTF">2021-03-13T18:18:58Z</dcterms:created>
  <dcterms:modified xsi:type="dcterms:W3CDTF">2021-03-15T04:01:16Z</dcterms:modified>
</cp:coreProperties>
</file>